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60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9994F0-D0B3-4B1E-968C-23B67595EB7B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F62CB4-E004-41DC-AA06-14039D5BF7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994F0-D0B3-4B1E-968C-23B67595EB7B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62CB4-E004-41DC-AA06-14039D5BF7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994F0-D0B3-4B1E-968C-23B67595EB7B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62CB4-E004-41DC-AA06-14039D5BF7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994F0-D0B3-4B1E-968C-23B67595EB7B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62CB4-E004-41DC-AA06-14039D5BF7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994F0-D0B3-4B1E-968C-23B67595EB7B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62CB4-E004-41DC-AA06-14039D5BF7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994F0-D0B3-4B1E-968C-23B67595EB7B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62CB4-E004-41DC-AA06-14039D5BF7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994F0-D0B3-4B1E-968C-23B67595EB7B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62CB4-E004-41DC-AA06-14039D5BF7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994F0-D0B3-4B1E-968C-23B67595EB7B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62CB4-E004-41DC-AA06-14039D5BF7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994F0-D0B3-4B1E-968C-23B67595EB7B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62CB4-E004-41DC-AA06-14039D5BF7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9994F0-D0B3-4B1E-968C-23B67595EB7B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62CB4-E004-41DC-AA06-14039D5BF7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9994F0-D0B3-4B1E-968C-23B67595EB7B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F62CB4-E004-41DC-AA06-14039D5BF7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9994F0-D0B3-4B1E-968C-23B67595EB7B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F62CB4-E004-41DC-AA06-14039D5BF7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0034" y="2904028"/>
            <a:ext cx="8286808" cy="1184215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/>
              <a:t>DECLARAÇÃO DE BENS E VALORES</a:t>
            </a:r>
            <a:br>
              <a:rPr lang="pt-BR" sz="3000" dirty="0" smtClean="0"/>
            </a:br>
            <a:r>
              <a:rPr lang="pt-BR" sz="3000" dirty="0" smtClean="0"/>
              <a:t>SERVIDORES ATIVOS DO PODER EXECUTIVO</a:t>
            </a:r>
            <a:endParaRPr lang="pt-BR" sz="3000" dirty="0"/>
          </a:p>
        </p:txBody>
      </p:sp>
      <p:pic>
        <p:nvPicPr>
          <p:cNvPr id="4" name="Imagem 3" descr="logomarca prefeitura peque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67938" y="214290"/>
            <a:ext cx="2880360" cy="1722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marca prefeitura pequena.jpg"/>
          <p:cNvPicPr>
            <a:picLocks noChangeAspect="1"/>
          </p:cNvPicPr>
          <p:nvPr/>
        </p:nvPicPr>
        <p:blipFill>
          <a:blip r:embed="rId2" cstate="print">
            <a:lum bright="77000" contrast="-19000"/>
          </a:blip>
          <a:stretch>
            <a:fillRect/>
          </a:stretch>
        </p:blipFill>
        <p:spPr>
          <a:xfrm>
            <a:off x="5923486" y="4759548"/>
            <a:ext cx="2995489" cy="1790954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71472" y="1527139"/>
            <a:ext cx="8229600" cy="4214842"/>
          </a:xfrm>
        </p:spPr>
        <p:txBody>
          <a:bodyPr>
            <a:normAutofit/>
          </a:bodyPr>
          <a:lstStyle/>
          <a:p>
            <a:pPr marL="514350" indent="-514350" algn="just">
              <a:spcAft>
                <a:spcPts val="1600"/>
              </a:spcAft>
              <a:buClrTx/>
              <a:buSzPct val="100000"/>
              <a:buFont typeface="+mj-lt"/>
              <a:buAutoNum type="alphaLcParenR" startAt="3"/>
            </a:pPr>
            <a:r>
              <a:rPr lang="pt-BR" dirty="0" smtClean="0"/>
              <a:t>na data em que o servidor requerer a exoneração do cargo (efetivo, comissão, contrato temporário).</a:t>
            </a:r>
          </a:p>
          <a:p>
            <a:pPr marL="514350" indent="-514350" algn="just">
              <a:spcAft>
                <a:spcPts val="1600"/>
              </a:spcAft>
              <a:buClrTx/>
              <a:buSzPct val="100000"/>
              <a:buFont typeface="+mj-lt"/>
              <a:buAutoNum type="alphaLcParenR" startAt="3"/>
            </a:pPr>
            <a:r>
              <a:rPr lang="pt-BR" dirty="0" smtClean="0"/>
              <a:t>no prazo de 5 (cinco) dias, contados da data da publicação da aposentadoria.</a:t>
            </a:r>
          </a:p>
        </p:txBody>
      </p:sp>
      <p:sp>
        <p:nvSpPr>
          <p:cNvPr id="5" name="Título 2"/>
          <p:cNvSpPr txBox="1">
            <a:spLocks/>
          </p:cNvSpPr>
          <p:nvPr/>
        </p:nvSpPr>
        <p:spPr>
          <a:xfrm>
            <a:off x="357158" y="500042"/>
            <a:ext cx="8229600" cy="500066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... continuação (Período para Atualização da Declaração de Bens)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285852" y="4286256"/>
            <a:ext cx="6715172" cy="13080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spcBef>
                <a:spcPts val="1000"/>
              </a:spcBef>
              <a:spcAft>
                <a:spcPts val="2000"/>
              </a:spcAft>
            </a:pPr>
            <a:r>
              <a:rPr lang="pt-BR" b="1" dirty="0" smtClean="0"/>
              <a:t>“b” e “d” – </a:t>
            </a:r>
            <a:r>
              <a:rPr lang="pt-BR" dirty="0" smtClean="0"/>
              <a:t>condição para imiplantação no SRH.</a:t>
            </a:r>
          </a:p>
          <a:p>
            <a:pPr algn="just">
              <a:spcBef>
                <a:spcPts val="1000"/>
              </a:spcBef>
              <a:spcAft>
                <a:spcPts val="2000"/>
              </a:spcAft>
            </a:pPr>
            <a:r>
              <a:rPr lang="pt-BR" b="1" dirty="0" smtClean="0"/>
              <a:t>“c” – </a:t>
            </a:r>
            <a:r>
              <a:rPr lang="pt-BR" dirty="0" smtClean="0"/>
              <a:t>inobservância deste item, implica na emissão de documentos requeridos pelo servidor.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marca prefeitura pequena.jpg"/>
          <p:cNvPicPr>
            <a:picLocks noChangeAspect="1"/>
          </p:cNvPicPr>
          <p:nvPr/>
        </p:nvPicPr>
        <p:blipFill>
          <a:blip r:embed="rId2" cstate="print">
            <a:lum bright="77000" contrast="-19000"/>
          </a:blip>
          <a:stretch>
            <a:fillRect/>
          </a:stretch>
        </p:blipFill>
        <p:spPr>
          <a:xfrm>
            <a:off x="5923486" y="4759548"/>
            <a:ext cx="2995489" cy="1790954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00034" y="2452013"/>
            <a:ext cx="8229600" cy="1980541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600"/>
              </a:spcAft>
              <a:buNone/>
            </a:pPr>
            <a:r>
              <a:rPr lang="pt-BR" dirty="0" smtClean="0"/>
              <a:t>O servidor que se recusar a prestar declaração de bens, dentro do prazo determinado, ou que a prestar falsa, poderá ser punido com a </a:t>
            </a:r>
            <a:r>
              <a:rPr lang="pt-BR" b="1" dirty="0" smtClean="0"/>
              <a:t>pena de demissão, a bem do serviço público.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85720" y="1085433"/>
            <a:ext cx="8572560" cy="773564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Sanções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marca prefeitura pequena.jpg"/>
          <p:cNvPicPr>
            <a:picLocks noChangeAspect="1"/>
          </p:cNvPicPr>
          <p:nvPr/>
        </p:nvPicPr>
        <p:blipFill>
          <a:blip r:embed="rId2" cstate="print">
            <a:lum bright="77000" contrast="-19000"/>
          </a:blip>
          <a:stretch>
            <a:fillRect/>
          </a:stretch>
        </p:blipFill>
        <p:spPr>
          <a:xfrm>
            <a:off x="5923486" y="4759548"/>
            <a:ext cx="2995489" cy="1790954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1434771"/>
            <a:ext cx="8229600" cy="3708742"/>
          </a:xfrm>
        </p:spPr>
        <p:txBody>
          <a:bodyPr>
            <a:normAutofit/>
          </a:bodyPr>
          <a:lstStyle/>
          <a:p>
            <a:pPr algn="just">
              <a:spcAft>
                <a:spcPts val="1600"/>
              </a:spcAft>
            </a:pPr>
            <a:r>
              <a:rPr lang="pt-BR" sz="2200" dirty="0" smtClean="0"/>
              <a:t>orientar os servidores em exercício em unidades do seu órgão/entidade quanto ao cumprimento das legislações citadas;</a:t>
            </a:r>
          </a:p>
          <a:p>
            <a:pPr algn="just">
              <a:spcAft>
                <a:spcPts val="1600"/>
              </a:spcAft>
            </a:pPr>
            <a:r>
              <a:rPr lang="pt-BR" sz="2200" dirty="0" smtClean="0"/>
              <a:t>em caso de exoneração a pedido, fornecer formulário de Declaração de Bens e Valores, que após o seu preenchimento será anexado ao respectivo processo;</a:t>
            </a:r>
          </a:p>
          <a:p>
            <a:pPr algn="just">
              <a:spcAft>
                <a:spcPts val="1600"/>
              </a:spcAft>
            </a:pPr>
            <a:r>
              <a:rPr lang="pt-BR" sz="2200" dirty="0" smtClean="0"/>
              <a:t>acompanhar retorno ao serviço de servidor licenciado ou afastado, sem ônus, que tem o prazo de 10 (dez) dias para apresentar a declaração de bens.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8716" y="480702"/>
            <a:ext cx="8229600" cy="773564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Resolução n. 90, de 7/11/2013 (art. 4º)</a:t>
            </a:r>
            <a:endParaRPr lang="pt-BR" sz="3200" dirty="0"/>
          </a:p>
        </p:txBody>
      </p:sp>
      <p:sp>
        <p:nvSpPr>
          <p:cNvPr id="5" name="Espaço Reservado para Conteúdo 1"/>
          <p:cNvSpPr txBox="1">
            <a:spLocks/>
          </p:cNvSpPr>
          <p:nvPr/>
        </p:nvSpPr>
        <p:spPr>
          <a:xfrm>
            <a:off x="454354" y="5375334"/>
            <a:ext cx="3188952" cy="500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60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ACOMPANHAMENTO:</a:t>
            </a:r>
          </a:p>
        </p:txBody>
      </p:sp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3431406" y="5375334"/>
            <a:ext cx="4857784" cy="41112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60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pt-BR" sz="2200" dirty="0" smtClean="0"/>
              <a:t>Relatórios emitidos pelo IMTI.</a:t>
            </a:r>
            <a:endParaRPr kumimoji="0" lang="pt-BR" sz="2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marca prefeitura pequena.jpg"/>
          <p:cNvPicPr>
            <a:picLocks noChangeAspect="1"/>
          </p:cNvPicPr>
          <p:nvPr/>
        </p:nvPicPr>
        <p:blipFill>
          <a:blip r:embed="rId2" cstate="print">
            <a:lum bright="77000" contrast="-19000"/>
          </a:blip>
          <a:stretch>
            <a:fillRect/>
          </a:stretch>
        </p:blipFill>
        <p:spPr>
          <a:xfrm>
            <a:off x="5923486" y="4759548"/>
            <a:ext cx="2995489" cy="1790954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1859778"/>
            <a:ext cx="8229600" cy="3708742"/>
          </a:xfrm>
        </p:spPr>
        <p:txBody>
          <a:bodyPr>
            <a:normAutofit/>
          </a:bodyPr>
          <a:lstStyle/>
          <a:p>
            <a:pPr algn="just">
              <a:spcAft>
                <a:spcPts val="1600"/>
              </a:spcAft>
            </a:pPr>
            <a:r>
              <a:rPr lang="pt-BR" dirty="0" smtClean="0"/>
              <a:t>Acessar </a:t>
            </a:r>
            <a:r>
              <a:rPr lang="pt-BR" b="1" dirty="0" smtClean="0"/>
              <a:t>www.capital.ms.gov.br/semad</a:t>
            </a:r>
            <a:r>
              <a:rPr lang="pt-BR" dirty="0" smtClean="0"/>
              <a:t> ou </a:t>
            </a:r>
            <a:r>
              <a:rPr lang="pt-BR" b="1" dirty="0" smtClean="0"/>
              <a:t>www.capital.ms.gov.br/servidor</a:t>
            </a:r>
            <a:r>
              <a:rPr lang="pt-BR" dirty="0" smtClean="0"/>
              <a:t> com a senha individual.</a:t>
            </a:r>
          </a:p>
          <a:p>
            <a:pPr algn="just">
              <a:spcAft>
                <a:spcPts val="1600"/>
              </a:spcAft>
            </a:pPr>
            <a:r>
              <a:rPr lang="pt-BR" dirty="0" smtClean="0"/>
              <a:t>Servidor que não se lembrar da senha =&gt; cadastrar nova senha no SATS – Setor de Atendimento ao Servidor, da SEMAD.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8716" y="545096"/>
            <a:ext cx="8229600" cy="88363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Como fazer a Declaração </a:t>
            </a:r>
            <a:br>
              <a:rPr lang="pt-BR" sz="3200" dirty="0" smtClean="0"/>
            </a:br>
            <a:r>
              <a:rPr lang="pt-BR" sz="3200" dirty="0" smtClean="0"/>
              <a:t>de Bens e Valores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marca prefeitura pequena.jpg"/>
          <p:cNvPicPr>
            <a:picLocks noChangeAspect="1"/>
          </p:cNvPicPr>
          <p:nvPr/>
        </p:nvPicPr>
        <p:blipFill>
          <a:blip r:embed="rId2" cstate="print">
            <a:lum bright="77000" contrast="-19000"/>
          </a:blip>
          <a:stretch>
            <a:fillRect/>
          </a:stretch>
        </p:blipFill>
        <p:spPr>
          <a:xfrm>
            <a:off x="5923486" y="4759548"/>
            <a:ext cx="2995489" cy="1790954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2323422"/>
            <a:ext cx="8229600" cy="3212296"/>
          </a:xfrm>
        </p:spPr>
        <p:txBody>
          <a:bodyPr>
            <a:normAutofit/>
          </a:bodyPr>
          <a:lstStyle/>
          <a:p>
            <a:pPr algn="just">
              <a:spcAft>
                <a:spcPts val="1600"/>
              </a:spcAft>
            </a:pPr>
            <a:r>
              <a:rPr lang="pt-BR" dirty="0" smtClean="0"/>
              <a:t>Servidores com atos de aposentadoria publicados até o dia </a:t>
            </a:r>
            <a:r>
              <a:rPr lang="pt-BR" b="1" dirty="0" smtClean="0"/>
              <a:t>6/11/2013.</a:t>
            </a:r>
            <a:endParaRPr lang="pt-BR" dirty="0" smtClean="0"/>
          </a:p>
          <a:p>
            <a:pPr algn="just">
              <a:spcAft>
                <a:spcPts val="1600"/>
              </a:spcAft>
            </a:pPr>
            <a:r>
              <a:rPr lang="pt-BR" dirty="0" smtClean="0"/>
              <a:t>Professor Convocado (cópia no ato da convocação).</a:t>
            </a:r>
          </a:p>
          <a:p>
            <a:pPr algn="just">
              <a:spcAft>
                <a:spcPts val="1600"/>
              </a:spcAft>
            </a:pPr>
            <a:r>
              <a:rPr lang="pt-BR" dirty="0" smtClean="0"/>
              <a:t>Médico Convocado (cópia no ato da convocação).</a:t>
            </a: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557975"/>
            <a:ext cx="9144000" cy="129938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Isentos de Prestar Declaração </a:t>
            </a:r>
            <a:br>
              <a:rPr lang="pt-BR" sz="3200" dirty="0" smtClean="0"/>
            </a:br>
            <a:r>
              <a:rPr lang="pt-BR" sz="3200" dirty="0" smtClean="0"/>
              <a:t>de Bens e Valores no Período </a:t>
            </a:r>
            <a:br>
              <a:rPr lang="pt-BR" sz="3200" dirty="0" smtClean="0"/>
            </a:br>
            <a:r>
              <a:rPr lang="pt-BR" sz="3200" dirty="0" smtClean="0"/>
              <a:t>de 20/11 a 13/12/2013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marca prefeitura pequena.jpg"/>
          <p:cNvPicPr>
            <a:picLocks noChangeAspect="1"/>
          </p:cNvPicPr>
          <p:nvPr/>
        </p:nvPicPr>
        <p:blipFill>
          <a:blip r:embed="rId2" cstate="print">
            <a:lum bright="77000" contrast="-19000"/>
          </a:blip>
          <a:stretch>
            <a:fillRect/>
          </a:stretch>
        </p:blipFill>
        <p:spPr>
          <a:xfrm>
            <a:off x="5923486" y="4759548"/>
            <a:ext cx="2995489" cy="1790954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72032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600"/>
              </a:spcAft>
            </a:pPr>
            <a:r>
              <a:rPr lang="pt-BR" b="1" dirty="0" smtClean="0"/>
              <a:t>Aposentados a contar de 7/11/2013 – </a:t>
            </a:r>
            <a:r>
              <a:rPr lang="pt-BR" dirty="0" smtClean="0"/>
              <a:t>entegar a cópia da Declaração de Bens – exercício 2012, na Coordenadoria de Benefícios/IMPCG.</a:t>
            </a:r>
          </a:p>
          <a:p>
            <a:pPr algn="just">
              <a:spcAft>
                <a:spcPts val="1600"/>
              </a:spcAft>
            </a:pPr>
            <a:r>
              <a:rPr lang="pt-BR" b="1" dirty="0" smtClean="0"/>
              <a:t>Professor e Médico Convocado – </a:t>
            </a:r>
            <a:r>
              <a:rPr lang="pt-BR" dirty="0" smtClean="0"/>
              <a:t>entregar cópia da Declaração de Bens e Valores, no ato da convocação inicial de cada exercício.</a:t>
            </a:r>
          </a:p>
          <a:p>
            <a:pPr algn="just">
              <a:spcAft>
                <a:spcPts val="1600"/>
              </a:spcAft>
            </a:pPr>
            <a:r>
              <a:rPr lang="pt-BR" b="1" dirty="0" smtClean="0"/>
              <a:t>Concursados e Nomeados Cargo em Comissão – </a:t>
            </a:r>
            <a:r>
              <a:rPr lang="pt-BR" dirty="0" smtClean="0"/>
              <a:t>juntamento com os demais documentos exigidos para posse.</a:t>
            </a:r>
            <a:endParaRPr lang="pt-BR" b="1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557975"/>
            <a:ext cx="9144000" cy="58500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Procedimentos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marca prefeitura pequena.jpg"/>
          <p:cNvPicPr>
            <a:picLocks noChangeAspect="1"/>
          </p:cNvPicPr>
          <p:nvPr/>
        </p:nvPicPr>
        <p:blipFill>
          <a:blip r:embed="rId2" cstate="print">
            <a:lum bright="77000" contrast="-19000"/>
          </a:blip>
          <a:stretch>
            <a:fillRect/>
          </a:stretch>
        </p:blipFill>
        <p:spPr>
          <a:xfrm>
            <a:off x="5923486" y="4759548"/>
            <a:ext cx="2995489" cy="1790954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524580"/>
            <a:ext cx="8229600" cy="2362428"/>
          </a:xfrm>
        </p:spPr>
        <p:txBody>
          <a:bodyPr/>
          <a:lstStyle/>
          <a:p>
            <a:pPr algn="just">
              <a:spcAft>
                <a:spcPts val="1000"/>
              </a:spcAft>
            </a:pPr>
            <a:r>
              <a:rPr lang="pt-BR" dirty="0" smtClean="0"/>
              <a:t>Constituição de Comissão de Estudo para regulamentar no âmbito do Poder Executivo a apresentação e atualização anual da Declaração de Bens e Valores.</a:t>
            </a:r>
          </a:p>
          <a:p>
            <a:pPr algn="just">
              <a:spcAft>
                <a:spcPts val="1000"/>
              </a:spcAft>
            </a:pPr>
            <a:r>
              <a:rPr lang="pt-BR" b="1" dirty="0" smtClean="0"/>
              <a:t>Integrantes:</a:t>
            </a:r>
            <a:endParaRPr lang="pt-BR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Decreto “PE” n. 1.592, de 19/9/2013</a:t>
            </a:r>
            <a:br>
              <a:rPr lang="pt-BR" sz="3200" dirty="0" smtClean="0"/>
            </a:br>
            <a:r>
              <a:rPr lang="pt-BR" sz="3200" dirty="0" smtClean="0"/>
              <a:t>(DIOGRANDE n. 3.855, de 20/9/2013)</a:t>
            </a:r>
            <a:endParaRPr lang="pt-BR" sz="3200" dirty="0"/>
          </a:p>
        </p:txBody>
      </p:sp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1584108" y="3857628"/>
            <a:ext cx="6988420" cy="236242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Elza Pereira da Silva – IMPCG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pt-BR" sz="2700" dirty="0" smtClean="0"/>
              <a:t>Francisco Natalino da Silva – IMTI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Henrique Anselmo Brandão Ramos – PGM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pt-BR" sz="2700" dirty="0" smtClean="0"/>
              <a:t>Maria das Graças Macedo – SEMAD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Marilda Rosa Cafure Barrera - SEMAD</a:t>
            </a:r>
            <a:endParaRPr kumimoji="0" lang="pt-B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marca prefeitura pequena.jpg"/>
          <p:cNvPicPr>
            <a:picLocks noChangeAspect="1"/>
          </p:cNvPicPr>
          <p:nvPr/>
        </p:nvPicPr>
        <p:blipFill>
          <a:blip r:embed="rId2" cstate="print">
            <a:lum bright="77000" contrast="-19000"/>
          </a:blip>
          <a:stretch>
            <a:fillRect/>
          </a:stretch>
        </p:blipFill>
        <p:spPr>
          <a:xfrm>
            <a:off x="5923486" y="4759548"/>
            <a:ext cx="2995489" cy="1790954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5209626"/>
          </a:xfrm>
        </p:spPr>
        <p:txBody>
          <a:bodyPr/>
          <a:lstStyle/>
          <a:p>
            <a:pPr>
              <a:spcAft>
                <a:spcPts val="3000"/>
              </a:spcAft>
            </a:pPr>
            <a:r>
              <a:rPr lang="pt-BR" dirty="0" smtClean="0"/>
              <a:t>Lei Federal n. 8.429, de 2/6/1992 (art. 13).</a:t>
            </a:r>
          </a:p>
          <a:p>
            <a:pPr>
              <a:spcAft>
                <a:spcPts val="3000"/>
              </a:spcAft>
            </a:pPr>
            <a:r>
              <a:rPr lang="pt-BR" dirty="0" smtClean="0"/>
              <a:t>Lei Complementar n. 190, de 22/12/2011 (art. 217, VIII).</a:t>
            </a:r>
          </a:p>
          <a:p>
            <a:pPr>
              <a:spcAft>
                <a:spcPts val="3000"/>
              </a:spcAft>
            </a:pPr>
            <a:r>
              <a:rPr lang="pt-BR" dirty="0" smtClean="0"/>
              <a:t>Decreto n. 12.226, de 7/11/2013.</a:t>
            </a:r>
          </a:p>
          <a:p>
            <a:pPr>
              <a:spcAft>
                <a:spcPts val="3000"/>
              </a:spcAft>
            </a:pPr>
            <a:r>
              <a:rPr lang="pt-BR" dirty="0" smtClean="0"/>
              <a:t>Resolução SEMAD n. 90, de 7/11/2013.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90549"/>
            <a:ext cx="8229600" cy="895311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FUNDAMENTOS LEGAIS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marca prefeitura pequena.jpg"/>
          <p:cNvPicPr>
            <a:picLocks noChangeAspect="1"/>
          </p:cNvPicPr>
          <p:nvPr/>
        </p:nvPicPr>
        <p:blipFill>
          <a:blip r:embed="rId2" cstate="print">
            <a:lum bright="77000" contrast="-19000"/>
          </a:blip>
          <a:stretch>
            <a:fillRect/>
          </a:stretch>
        </p:blipFill>
        <p:spPr>
          <a:xfrm>
            <a:off x="5923486" y="4759548"/>
            <a:ext cx="2995489" cy="1790954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2271906"/>
            <a:ext cx="8229600" cy="3063812"/>
          </a:xfrm>
        </p:spPr>
        <p:txBody>
          <a:bodyPr>
            <a:normAutofit/>
          </a:bodyPr>
          <a:lstStyle/>
          <a:p>
            <a:pPr algn="just">
              <a:spcAft>
                <a:spcPts val="3000"/>
              </a:spcAft>
            </a:pPr>
            <a:r>
              <a:rPr lang="pt-BR" dirty="0" smtClean="0"/>
              <a:t>Dispõe sobre as sanções aplicáveis aos agentes públicos nos casos de enriquecimento ilícito no exercício do mandato, cargo, emprego ou função na administração pública direta, indireta ou fundamental e dá outras providências.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944346"/>
            <a:ext cx="8229600" cy="773564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Lei n. 8.429, de 2 de junho de 1992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marca prefeitura pequena.jpg"/>
          <p:cNvPicPr>
            <a:picLocks noChangeAspect="1"/>
          </p:cNvPicPr>
          <p:nvPr/>
        </p:nvPicPr>
        <p:blipFill>
          <a:blip r:embed="rId2" cstate="print">
            <a:lum bright="77000" contrast="-19000"/>
          </a:blip>
          <a:stretch>
            <a:fillRect/>
          </a:stretch>
        </p:blipFill>
        <p:spPr>
          <a:xfrm>
            <a:off x="5923486" y="4759548"/>
            <a:ext cx="2995489" cy="1790954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00034" y="1318661"/>
            <a:ext cx="8229600" cy="4753545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600"/>
              </a:spcAft>
              <a:buNone/>
            </a:pPr>
            <a:r>
              <a:rPr lang="pt-BR" sz="2200" dirty="0" smtClean="0"/>
              <a:t>“</a:t>
            </a:r>
            <a:r>
              <a:rPr lang="pt-BR" sz="2200" b="1" dirty="0" smtClean="0"/>
              <a:t>Art. 13. </a:t>
            </a:r>
            <a:r>
              <a:rPr lang="pt-BR" sz="2200" dirty="0" smtClean="0"/>
              <a:t>A posse e o exercício de agente público ficam condicionados à apresentação de declaração dos bens e valores que compõem o seu patrimônio privado, a fim de ser arquivada no serviço de pessoal competente. (</a:t>
            </a:r>
            <a:r>
              <a:rPr lang="pt-BR" sz="2200" u="sng" dirty="0" smtClean="0"/>
              <a:t>Regulamento</a:t>
            </a:r>
            <a:r>
              <a:rPr lang="pt-BR" sz="2200" dirty="0" smtClean="0"/>
              <a:t>)</a:t>
            </a:r>
          </a:p>
          <a:p>
            <a:pPr marL="0" indent="0" algn="just">
              <a:spcAft>
                <a:spcPts val="1600"/>
              </a:spcAft>
              <a:buNone/>
            </a:pPr>
            <a:r>
              <a:rPr lang="pt-BR" sz="2200" b="1" dirty="0" smtClean="0"/>
              <a:t>§ 1º </a:t>
            </a:r>
            <a:r>
              <a:rPr lang="pt-BR" sz="2200" dirty="0" smtClean="0"/>
              <a:t>A declaração compreenderá imóveis, móveis, semoventes, dinheiro, títulos, ações, e qualquer outra espécie de bens e valores patrimoniais, localizado no País ou no exterior, e, quando for o caso, abrangerá os bens e valores patrimoniais do cônjuge ou companheiro, dos filhos e de outras pessoas que vivam sob a dependência econômica do declarante, excluídos apenas os objetos e utensílios de uso doméstico.</a:t>
            </a:r>
            <a:endParaRPr lang="pt-BR" sz="2200" b="1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73564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Lei n. 8.429, de 2/6/1992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marca prefeitura pequena.jpg"/>
          <p:cNvPicPr>
            <a:picLocks noChangeAspect="1"/>
          </p:cNvPicPr>
          <p:nvPr/>
        </p:nvPicPr>
        <p:blipFill>
          <a:blip r:embed="rId2" cstate="print">
            <a:lum bright="77000" contrast="-19000"/>
          </a:blip>
          <a:stretch>
            <a:fillRect/>
          </a:stretch>
        </p:blipFill>
        <p:spPr>
          <a:xfrm>
            <a:off x="5923486" y="4759548"/>
            <a:ext cx="2995489" cy="1790954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00034" y="1032909"/>
            <a:ext cx="8229600" cy="4896421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1600"/>
              </a:spcAft>
              <a:buNone/>
            </a:pPr>
            <a:r>
              <a:rPr lang="pt-BR" sz="2200" b="1" dirty="0" smtClean="0"/>
              <a:t>§ 2º </a:t>
            </a:r>
            <a:r>
              <a:rPr lang="pt-BR" sz="2200" dirty="0" smtClean="0"/>
              <a:t>A declaração de bens será anualmente atualizada e na data em que o agente público deixar o exercício do mandato, cargo, emprego ou função.</a:t>
            </a:r>
          </a:p>
          <a:p>
            <a:pPr marL="0" indent="0" algn="just">
              <a:spcAft>
                <a:spcPts val="1600"/>
              </a:spcAft>
              <a:buNone/>
            </a:pPr>
            <a:r>
              <a:rPr lang="pt-BR" sz="2200" b="1" dirty="0" smtClean="0"/>
              <a:t>§ 3º </a:t>
            </a:r>
            <a:r>
              <a:rPr lang="pt-BR" sz="2200" dirty="0" smtClean="0"/>
              <a:t>será punido com a pena de demissão, a bem do serviço público, sem prejuízo de outras sanções cabíveis, o agente público que se recusar a prestar declaração dos bens, dentro do prazo determinado, ou que a prestar falsa.</a:t>
            </a:r>
          </a:p>
          <a:p>
            <a:pPr marL="0" indent="0" algn="just">
              <a:spcAft>
                <a:spcPts val="1600"/>
              </a:spcAft>
              <a:buNone/>
            </a:pPr>
            <a:r>
              <a:rPr lang="pt-BR" sz="2200" b="1" dirty="0" smtClean="0"/>
              <a:t>§ 4º </a:t>
            </a:r>
            <a:r>
              <a:rPr lang="pt-BR" sz="2200" dirty="0" smtClean="0"/>
              <a:t>O declarante, a seu critério, poderá entregar cópia da declaração anual de bens apresentada à Delegacia da Receita Federal na conformidade da legislação do Imposto sobre a Renda e proventos de qualquer natureza, com as necessárias atualizações, para suprir a exigência contida no caput e no § 2º deste artigo.”</a:t>
            </a:r>
            <a:endParaRPr lang="pt-BR" sz="2200" b="1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00066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/>
              <a:t>... continuação (art. 13 da Lei n. 8.429, de 2 de junho de 1992)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marca prefeitura pequena.jpg"/>
          <p:cNvPicPr>
            <a:picLocks noChangeAspect="1"/>
          </p:cNvPicPr>
          <p:nvPr/>
        </p:nvPicPr>
        <p:blipFill>
          <a:blip r:embed="rId2" cstate="print">
            <a:lum bright="77000" contrast="-19000"/>
          </a:blip>
          <a:stretch>
            <a:fillRect/>
          </a:stretch>
        </p:blipFill>
        <p:spPr>
          <a:xfrm>
            <a:off x="5923486" y="4759548"/>
            <a:ext cx="2995489" cy="1790954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00034" y="1795184"/>
            <a:ext cx="8229600" cy="3253347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1600"/>
              </a:spcAft>
              <a:buNone/>
            </a:pPr>
            <a:r>
              <a:rPr lang="pt-BR" sz="2200" dirty="0" smtClean="0"/>
              <a:t>“</a:t>
            </a:r>
            <a:r>
              <a:rPr lang="pt-BR" sz="2200" b="1" dirty="0" smtClean="0"/>
              <a:t>Art. 217. </a:t>
            </a:r>
            <a:r>
              <a:rPr lang="pt-BR" sz="2200" dirty="0" smtClean="0"/>
              <a:t>São deveres do Servidor Municipal:</a:t>
            </a:r>
          </a:p>
          <a:p>
            <a:pPr marL="0" indent="0" algn="just">
              <a:spcAft>
                <a:spcPts val="1600"/>
              </a:spcAft>
              <a:buNone/>
            </a:pPr>
            <a:r>
              <a:rPr lang="pt-BR" sz="2200" b="1" dirty="0" smtClean="0"/>
              <a:t>I - </a:t>
            </a:r>
            <a:r>
              <a:rPr lang="pt-BR" sz="2200" dirty="0" smtClean="0"/>
              <a:t>...........................</a:t>
            </a:r>
          </a:p>
          <a:p>
            <a:pPr marL="0" indent="0" algn="just">
              <a:spcAft>
                <a:spcPts val="1600"/>
              </a:spcAft>
              <a:buNone/>
            </a:pPr>
            <a:r>
              <a:rPr lang="pt-BR" sz="2200" dirty="0" smtClean="0"/>
              <a:t>................................</a:t>
            </a:r>
          </a:p>
          <a:p>
            <a:pPr marL="0" indent="0" algn="just">
              <a:spcAft>
                <a:spcPts val="1600"/>
              </a:spcAft>
              <a:buNone/>
            </a:pPr>
            <a:r>
              <a:rPr lang="pt-BR" sz="2200" b="1" dirty="0" smtClean="0"/>
              <a:t>VII – </a:t>
            </a:r>
            <a:r>
              <a:rPr lang="pt-BR" sz="2200" dirty="0" smtClean="0"/>
              <a:t>manter atualizada sua declaração de bens e seus assentamentos funcionais.</a:t>
            </a:r>
          </a:p>
          <a:p>
            <a:pPr marL="0" indent="0" algn="just">
              <a:spcAft>
                <a:spcPts val="1600"/>
              </a:spcAft>
              <a:buNone/>
            </a:pPr>
            <a:r>
              <a:rPr lang="pt-BR" sz="2200" dirty="0" smtClean="0"/>
              <a:t>................................”</a:t>
            </a:r>
          </a:p>
          <a:p>
            <a:pPr marL="0" indent="0" algn="just">
              <a:spcAft>
                <a:spcPts val="1600"/>
              </a:spcAft>
              <a:buNone/>
            </a:pPr>
            <a:endParaRPr lang="pt-BR" sz="2200" b="1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85720" y="686184"/>
            <a:ext cx="8572560" cy="773564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Lei Complementar n. 190, de 22/12/2011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marca prefeitura pequena.jpg"/>
          <p:cNvPicPr>
            <a:picLocks noChangeAspect="1"/>
          </p:cNvPicPr>
          <p:nvPr/>
        </p:nvPicPr>
        <p:blipFill>
          <a:blip r:embed="rId2" cstate="print">
            <a:lum bright="77000" contrast="-19000"/>
          </a:blip>
          <a:stretch>
            <a:fillRect/>
          </a:stretch>
        </p:blipFill>
        <p:spPr>
          <a:xfrm>
            <a:off x="5923486" y="4759548"/>
            <a:ext cx="2995489" cy="1790954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00034" y="2091401"/>
            <a:ext cx="8229600" cy="3253347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600"/>
              </a:spcAft>
              <a:buNone/>
            </a:pPr>
            <a:r>
              <a:rPr lang="pt-BR" dirty="0" smtClean="0"/>
              <a:t>“</a:t>
            </a:r>
            <a:r>
              <a:rPr lang="pt-BR" b="1" dirty="0" smtClean="0"/>
              <a:t>Art. 2º </a:t>
            </a:r>
            <a:r>
              <a:rPr lang="pt-BR" dirty="0" smtClean="0"/>
              <a:t>A posse de servidor em cargo, emprego ou função da administração pública municipal fica condicionada à entrega da declaração de bens e valores que integram o respectivo patrimônio.”</a:t>
            </a:r>
            <a:endParaRPr lang="pt-BR" b="1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85720" y="866490"/>
            <a:ext cx="8572560" cy="773564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Decreto n. 12.226, de 7/11/2013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marca prefeitura pequena.jpg"/>
          <p:cNvPicPr>
            <a:picLocks noChangeAspect="1"/>
          </p:cNvPicPr>
          <p:nvPr/>
        </p:nvPicPr>
        <p:blipFill>
          <a:blip r:embed="rId2" cstate="print">
            <a:lum bright="77000" contrast="-19000"/>
          </a:blip>
          <a:stretch>
            <a:fillRect/>
          </a:stretch>
        </p:blipFill>
        <p:spPr>
          <a:xfrm>
            <a:off x="5923486" y="4759548"/>
            <a:ext cx="2995489" cy="1790954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71472" y="1746082"/>
            <a:ext cx="8229600" cy="4214842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3000"/>
              </a:spcAft>
              <a:buNone/>
            </a:pPr>
            <a:r>
              <a:rPr lang="pt-BR" b="1" dirty="0" smtClean="0"/>
              <a:t>Em 2013 – Período de 20/11 a 13/12/2013</a:t>
            </a:r>
          </a:p>
          <a:p>
            <a:pPr marL="0" indent="0" algn="just">
              <a:spcAft>
                <a:spcPts val="1600"/>
              </a:spcAft>
              <a:buNone/>
            </a:pPr>
            <a:r>
              <a:rPr lang="pt-BR" b="1" dirty="0" smtClean="0"/>
              <a:t>Em 2014 e exercícios posteriores</a:t>
            </a:r>
            <a:endParaRPr lang="pt-BR" dirty="0" smtClean="0"/>
          </a:p>
          <a:p>
            <a:pPr marL="514350" indent="-514350" algn="just">
              <a:spcAft>
                <a:spcPts val="1600"/>
              </a:spcAft>
              <a:buClrTx/>
              <a:buSzPct val="100000"/>
              <a:buFont typeface="+mj-lt"/>
              <a:buAutoNum type="alphaLcParenR"/>
            </a:pPr>
            <a:r>
              <a:rPr lang="pt-BR" dirty="0" smtClean="0"/>
              <a:t>até o dia 31 de maio;</a:t>
            </a:r>
          </a:p>
          <a:p>
            <a:pPr marL="514350" indent="-514350" algn="just">
              <a:spcAft>
                <a:spcPts val="1600"/>
              </a:spcAft>
              <a:buClrTx/>
              <a:buSzPct val="100000"/>
              <a:buFont typeface="+mj-lt"/>
              <a:buAutoNum type="alphaLcParenR"/>
            </a:pPr>
            <a:r>
              <a:rPr lang="pt-BR" dirty="0" smtClean="0"/>
              <a:t>afastados e licenciados, </a:t>
            </a:r>
            <a:r>
              <a:rPr lang="pt-BR" b="1" dirty="0" smtClean="0"/>
              <a:t>sem remuneração – </a:t>
            </a:r>
            <a:r>
              <a:rPr lang="pt-BR" dirty="0" smtClean="0"/>
              <a:t>no prazo de até 10 dias do retorno ao serviço.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85720" y="389966"/>
            <a:ext cx="8572560" cy="967332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Período para Atualização </a:t>
            </a:r>
            <a:br>
              <a:rPr lang="pt-BR" sz="3200" dirty="0" smtClean="0"/>
            </a:br>
            <a:r>
              <a:rPr lang="pt-BR" sz="3200" dirty="0" smtClean="0"/>
              <a:t>da Declaração de Bens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305</TotalTime>
  <Words>903</Words>
  <Application>Microsoft Office PowerPoint</Application>
  <PresentationFormat>Apresentação na tela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Concurso</vt:lpstr>
      <vt:lpstr>DECLARAÇÃO DE BENS E VALORES SERVIDORES ATIVOS DO PODER EXECUTIVO</vt:lpstr>
      <vt:lpstr>Decreto “PE” n. 1.592, de 19/9/2013 (DIOGRANDE n. 3.855, de 20/9/2013)</vt:lpstr>
      <vt:lpstr>FUNDAMENTOS LEGAIS</vt:lpstr>
      <vt:lpstr>Lei n. 8.429, de 2 de junho de 1992</vt:lpstr>
      <vt:lpstr>Lei n. 8.429, de 2/6/1992</vt:lpstr>
      <vt:lpstr>... continuação (art. 13 da Lei n. 8.429, de 2 de junho de 1992)</vt:lpstr>
      <vt:lpstr>Lei Complementar n. 190, de 22/12/2011</vt:lpstr>
      <vt:lpstr>Decreto n. 12.226, de 7/11/2013</vt:lpstr>
      <vt:lpstr>Período para Atualização  da Declaração de Bens</vt:lpstr>
      <vt:lpstr>Slide 10</vt:lpstr>
      <vt:lpstr>Sanções</vt:lpstr>
      <vt:lpstr>Resolução n. 90, de 7/11/2013 (art. 4º)</vt:lpstr>
      <vt:lpstr>Como fazer a Declaração  de Bens e Valores</vt:lpstr>
      <vt:lpstr>Isentos de Prestar Declaração  de Bens e Valores no Período  de 20/11 a 13/12/2013</vt:lpstr>
      <vt:lpstr>Procedimentos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RECADASTRAMENTO DE SERVIDORES ATIVOS</dc:title>
  <dc:creator>leandro.vasconcelos</dc:creator>
  <cp:lastModifiedBy>leandro.vasconcelos</cp:lastModifiedBy>
  <cp:revision>35</cp:revision>
  <dcterms:created xsi:type="dcterms:W3CDTF">2013-02-13T18:28:47Z</dcterms:created>
  <dcterms:modified xsi:type="dcterms:W3CDTF">2013-11-13T16:34:47Z</dcterms:modified>
</cp:coreProperties>
</file>