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Lato"/>
      <p:regular r:id="rId28"/>
      <p:bold r:id="rId29"/>
      <p:italic r:id="rId30"/>
      <p:boldItalic r:id="rId31"/>
    </p:embeddedFont>
    <p:embeddedFont>
      <p:font typeface="Lato Black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a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33" Type="http://schemas.openxmlformats.org/officeDocument/2006/relationships/font" Target="fonts/LatoBlack-boldItalic.fntdata"/><Relationship Id="rId10" Type="http://schemas.openxmlformats.org/officeDocument/2006/relationships/slide" Target="slides/slide6.xml"/><Relationship Id="rId32" Type="http://schemas.openxmlformats.org/officeDocument/2006/relationships/font" Target="fonts/LatoBlack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43b37bf0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43b37bf0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2a509c94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2a509c94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a509c94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2a509c94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2ac6de8d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2ac6de8d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2ac6de8d1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2ac6de8d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2ac6de8d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2ac6de8d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4357a352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4357a352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357a35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357a35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2a509c94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2a509c94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2a509c94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2a509c94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22392bc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22392bc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3b37bf0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3b37bf0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2ac6de8d1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2ac6de8d1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0b9165e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0b9165e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2ac6de8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2ac6de8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2392bc7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2392bc7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81b4cb8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81b4cb8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2392bc7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22392bc7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22392bc71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22392bc7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22392bc7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22392bc7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22392bc71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22392bc71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2a509c94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2a509c94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png"/><Relationship Id="rId4" Type="http://schemas.openxmlformats.org/officeDocument/2006/relationships/image" Target="../media/image5.png"/><Relationship Id="rId5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5.png"/><Relationship Id="rId5" Type="http://schemas.openxmlformats.org/officeDocument/2006/relationships/image" Target="../media/image26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4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Relationship Id="rId4" Type="http://schemas.openxmlformats.org/officeDocument/2006/relationships/image" Target="../media/image3.pn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jpg"/><Relationship Id="rId4" Type="http://schemas.openxmlformats.org/officeDocument/2006/relationships/image" Target="../media/image13.png"/><Relationship Id="rId5" Type="http://schemas.openxmlformats.org/officeDocument/2006/relationships/image" Target="../media/image3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jp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png"/><Relationship Id="rId4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2.jp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jp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8.png"/><Relationship Id="rId13" Type="http://schemas.openxmlformats.org/officeDocument/2006/relationships/image" Target="../media/image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.png"/><Relationship Id="rId1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hyperlink" Target="https://pt.wiktionary.org/wiki/%E2%89%A4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png"/><Relationship Id="rId4" Type="http://schemas.openxmlformats.org/officeDocument/2006/relationships/image" Target="../media/image3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234350" y="2657000"/>
            <a:ext cx="6675300" cy="1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INTELIGÊNCIA FISCAL | </a:t>
            </a:r>
            <a:r>
              <a:rPr lang="pt-PT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PLATAFORMA DE COMBATE A SONEGAÇÃO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458" y="1773898"/>
            <a:ext cx="3173400" cy="65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5002975" y="2203450"/>
            <a:ext cx="43314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3312000" y="1606775"/>
            <a:ext cx="25200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80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FIM</a:t>
            </a:r>
            <a:endParaRPr sz="8000">
              <a:solidFill>
                <a:srgbClr val="6BCBF5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700" y="4769725"/>
            <a:ext cx="11525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539950" y="800575"/>
            <a:ext cx="5699700" cy="12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QUAL É O CAMINHO DAS PEDRAS PARA</a:t>
            </a:r>
            <a:endParaRPr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AUMENTAR A MINHA ARRECADAÇÃO?</a:t>
            </a:r>
            <a:endParaRPr>
              <a:solidFill>
                <a:srgbClr val="6BCBF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pt-PT" sz="2400">
                <a:solidFill>
                  <a:srgbClr val="6BCBF5"/>
                </a:solidFill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 sz="2400"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endParaRPr sz="2400">
              <a:solidFill>
                <a:srgbClr val="363D50"/>
              </a:solidFill>
              <a:highlight>
                <a:srgbClr val="363D50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73" name="Google Shape;173;p23"/>
          <p:cNvCxnSpPr/>
          <p:nvPr/>
        </p:nvCxnSpPr>
        <p:spPr>
          <a:xfrm>
            <a:off x="5008900" y="1075175"/>
            <a:ext cx="4811400" cy="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685800" y="-139325"/>
            <a:ext cx="0" cy="9399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3"/>
          <p:cNvSpPr txBox="1"/>
          <p:nvPr/>
        </p:nvSpPr>
        <p:spPr>
          <a:xfrm>
            <a:off x="1323025" y="3727675"/>
            <a:ext cx="16362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DADOS</a:t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GOVERNAMENTAIS</a:t>
            </a:r>
            <a:endParaRPr b="1"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115225" y="3727675"/>
            <a:ext cx="14442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DADOS</a:t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COMPRADOS</a:t>
            </a:r>
            <a:endParaRPr b="1"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4648200" y="3727675"/>
            <a:ext cx="1703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DADOS </a:t>
            </a:r>
            <a:r>
              <a:rPr b="1"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NÃO</a:t>
            </a:r>
            <a:endParaRPr b="1"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GOVERNAMENTAIS</a:t>
            </a:r>
            <a:endParaRPr b="1"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6591500" y="3727675"/>
            <a:ext cx="17031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INDÍCIO DE </a:t>
            </a:r>
            <a:r>
              <a:rPr b="1"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IRREGULARIDADE</a:t>
            </a:r>
            <a:endParaRPr b="1"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9" name="Google Shape;179;p23"/>
          <p:cNvCxnSpPr/>
          <p:nvPr/>
        </p:nvCxnSpPr>
        <p:spPr>
          <a:xfrm flipH="1">
            <a:off x="802525" y="3093275"/>
            <a:ext cx="451200" cy="462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3"/>
          <p:cNvCxnSpPr/>
          <p:nvPr/>
        </p:nvCxnSpPr>
        <p:spPr>
          <a:xfrm flipH="1">
            <a:off x="1043125" y="3183575"/>
            <a:ext cx="279900" cy="2820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3"/>
          <p:cNvCxnSpPr/>
          <p:nvPr/>
        </p:nvCxnSpPr>
        <p:spPr>
          <a:xfrm flipH="1">
            <a:off x="4812400" y="2150500"/>
            <a:ext cx="184500" cy="1704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3"/>
          <p:cNvCxnSpPr/>
          <p:nvPr/>
        </p:nvCxnSpPr>
        <p:spPr>
          <a:xfrm flipH="1">
            <a:off x="4352400" y="3280950"/>
            <a:ext cx="158400" cy="169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3" name="Google Shape;18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675" y="1424175"/>
            <a:ext cx="7838653" cy="269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4"/>
          <p:cNvCxnSpPr/>
          <p:nvPr/>
        </p:nvCxnSpPr>
        <p:spPr>
          <a:xfrm>
            <a:off x="4301250" y="2405275"/>
            <a:ext cx="58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4"/>
          <p:cNvSpPr txBox="1"/>
          <p:nvPr/>
        </p:nvSpPr>
        <p:spPr>
          <a:xfrm>
            <a:off x="1016000" y="1916400"/>
            <a:ext cx="66168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solidFill>
                  <a:srgbClr val="6BCBF5"/>
                </a:solidFill>
                <a:latin typeface="Lato"/>
                <a:ea typeface="Lato"/>
                <a:cs typeface="Lato"/>
                <a:sym typeface="Lato"/>
              </a:rPr>
              <a:t>DIFERENCIAIS</a:t>
            </a:r>
            <a:endParaRPr sz="3600">
              <a:solidFill>
                <a:srgbClr val="6BCBF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700" y="4769725"/>
            <a:ext cx="11525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325" y="1995299"/>
            <a:ext cx="1253607" cy="10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8322" y="1995299"/>
            <a:ext cx="1253607" cy="10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7702" y="1995299"/>
            <a:ext cx="1250458" cy="10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7943" y="1995299"/>
            <a:ext cx="1253607" cy="10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259363" y="3439493"/>
            <a:ext cx="24675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DASHBOARDS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INTEGRADOS  DE 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NF E ARRECADAÇÃO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2351384" y="3439493"/>
            <a:ext cx="2467500" cy="1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CLASSIFICAÇÃO COM PRIORIZAÇÃO DE CONTRIBUINTES A SEREM FISCALIZADOS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309184" y="3439493"/>
            <a:ext cx="24675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HISTÓRICO DE 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FISCALIZAÇÕES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6320989" y="3439493"/>
            <a:ext cx="2467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VISÃO DO POTENCIAL 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DE RECUPERAÇÃO</a:t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5" name="Google Shape;205;p25"/>
          <p:cNvCxnSpPr/>
          <p:nvPr/>
        </p:nvCxnSpPr>
        <p:spPr>
          <a:xfrm>
            <a:off x="-284000" y="3360775"/>
            <a:ext cx="10287000" cy="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539950" y="800575"/>
            <a:ext cx="5699700" cy="12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DIFERENCIAIS</a:t>
            </a:r>
            <a:endParaRPr>
              <a:solidFill>
                <a:srgbClr val="6BCBF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BCBF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pt-PT" sz="2400">
                <a:solidFill>
                  <a:srgbClr val="6BCBF5"/>
                </a:solidFill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 sz="2400"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endParaRPr sz="2400">
              <a:solidFill>
                <a:srgbClr val="363D50"/>
              </a:solidFill>
              <a:highlight>
                <a:srgbClr val="363D50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207" name="Google Shape;207;p25"/>
          <p:cNvCxnSpPr/>
          <p:nvPr/>
        </p:nvCxnSpPr>
        <p:spPr>
          <a:xfrm>
            <a:off x="2275175" y="1075175"/>
            <a:ext cx="8026500" cy="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5"/>
          <p:cNvCxnSpPr/>
          <p:nvPr/>
        </p:nvCxnSpPr>
        <p:spPr>
          <a:xfrm>
            <a:off x="685800" y="-139325"/>
            <a:ext cx="0" cy="9399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5"/>
          <p:cNvCxnSpPr/>
          <p:nvPr/>
        </p:nvCxnSpPr>
        <p:spPr>
          <a:xfrm rot="10800000">
            <a:off x="1493125" y="3037675"/>
            <a:ext cx="0" cy="3231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5"/>
          <p:cNvCxnSpPr/>
          <p:nvPr/>
        </p:nvCxnSpPr>
        <p:spPr>
          <a:xfrm rot="10800000">
            <a:off x="3585125" y="3037675"/>
            <a:ext cx="0" cy="3231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5"/>
          <p:cNvCxnSpPr/>
          <p:nvPr/>
        </p:nvCxnSpPr>
        <p:spPr>
          <a:xfrm rot="10800000">
            <a:off x="5542925" y="3037675"/>
            <a:ext cx="0" cy="3231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5"/>
          <p:cNvCxnSpPr/>
          <p:nvPr/>
        </p:nvCxnSpPr>
        <p:spPr>
          <a:xfrm rot="10800000">
            <a:off x="7554750" y="3037675"/>
            <a:ext cx="0" cy="3231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6"/>
          <p:cNvCxnSpPr/>
          <p:nvPr/>
        </p:nvCxnSpPr>
        <p:spPr>
          <a:xfrm>
            <a:off x="3686300" y="2938675"/>
            <a:ext cx="58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26"/>
          <p:cNvSpPr txBox="1"/>
          <p:nvPr/>
        </p:nvSpPr>
        <p:spPr>
          <a:xfrm>
            <a:off x="705850" y="1916400"/>
            <a:ext cx="66168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rgbClr val="6BCBF5"/>
                </a:solidFill>
                <a:latin typeface="Lato"/>
                <a:ea typeface="Lato"/>
                <a:cs typeface="Lato"/>
                <a:sym typeface="Lato"/>
              </a:rPr>
              <a:t>SOLUÇÃO</a:t>
            </a:r>
            <a:endParaRPr b="1" sz="3600">
              <a:solidFill>
                <a:srgbClr val="6BCBF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DETALHADA</a:t>
            </a:r>
            <a:endParaRPr sz="3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838" y="152400"/>
            <a:ext cx="86063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850" y="152400"/>
            <a:ext cx="8606326" cy="483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838" y="152400"/>
            <a:ext cx="86063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pic>
        <p:nvPicPr>
          <p:cNvPr id="242" name="Google Shape;2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0"/>
          <p:cNvCxnSpPr/>
          <p:nvPr/>
        </p:nvCxnSpPr>
        <p:spPr>
          <a:xfrm>
            <a:off x="5291850" y="3395875"/>
            <a:ext cx="58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0"/>
          <p:cNvSpPr txBox="1"/>
          <p:nvPr/>
        </p:nvSpPr>
        <p:spPr>
          <a:xfrm>
            <a:off x="1016000" y="2907000"/>
            <a:ext cx="66168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solidFill>
                  <a:srgbClr val="6BCBF5"/>
                </a:solidFill>
                <a:latin typeface="Lato"/>
                <a:ea typeface="Lato"/>
                <a:cs typeface="Lato"/>
                <a:sym typeface="Lato"/>
              </a:rPr>
              <a:t>CASO DE SUCESSO</a:t>
            </a:r>
            <a:endParaRPr sz="3600">
              <a:solidFill>
                <a:srgbClr val="6BCBF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idx="1" type="body"/>
          </p:nvPr>
        </p:nvSpPr>
        <p:spPr>
          <a:xfrm>
            <a:off x="539950" y="571975"/>
            <a:ext cx="48753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CASO DE SUCESSO |</a:t>
            </a:r>
            <a:endParaRPr sz="2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pt-PT" sz="2400">
                <a:solidFill>
                  <a:srgbClr val="6BCBF5"/>
                </a:solidFill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 sz="2400"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endParaRPr sz="2400">
              <a:solidFill>
                <a:srgbClr val="363D50"/>
              </a:solidFill>
              <a:highlight>
                <a:srgbClr val="363D50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539950" y="2987325"/>
            <a:ext cx="40122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5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19.000</a:t>
            </a:r>
            <a:r>
              <a:rPr lang="pt-PT" sz="30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pt-PT" sz="24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empresas</a:t>
            </a:r>
            <a:endParaRPr sz="24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539950" y="3640225"/>
            <a:ext cx="56280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R$</a:t>
            </a:r>
            <a:r>
              <a:rPr lang="pt-PT" sz="40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pt-PT" sz="38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241.000,00</a:t>
            </a:r>
            <a:r>
              <a:rPr lang="pt-PT" sz="48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pt-PT" sz="24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recuperados</a:t>
            </a:r>
            <a:endParaRPr sz="24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>
            <p:ph idx="1" type="body"/>
          </p:nvPr>
        </p:nvSpPr>
        <p:spPr>
          <a:xfrm>
            <a:off x="539950" y="1562575"/>
            <a:ext cx="58446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CENÁRIO:</a:t>
            </a:r>
            <a:r>
              <a:rPr lang="pt-PT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pt-PT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Substituição tributária 19.000 CNPJs</a:t>
            </a:r>
            <a:endParaRPr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pt-PT" sz="2400">
                <a:solidFill>
                  <a:srgbClr val="6BCBF5"/>
                </a:solidFill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 sz="2400"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endParaRPr sz="2400">
              <a:solidFill>
                <a:srgbClr val="363D50"/>
              </a:solidFill>
              <a:highlight>
                <a:srgbClr val="363D50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539950" y="2324579"/>
            <a:ext cx="21318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r>
              <a:rPr lang="pt-PT" sz="26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pt-PT" sz="24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meses</a:t>
            </a:r>
            <a:endParaRPr sz="24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1362" y="555034"/>
            <a:ext cx="2341625" cy="586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51300" y="505950"/>
            <a:ext cx="5340300" cy="4131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39950" y="1181575"/>
            <a:ext cx="3977100" cy="36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sz="24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NÓS SOMOS A </a:t>
            </a:r>
            <a:r>
              <a:rPr lang="pt-PT" sz="24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SOFTPLAN.</a:t>
            </a:r>
            <a:br>
              <a:rPr lang="pt-PT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/>
            </a:b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Há 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28 anos fazendo a diferença</a:t>
            </a: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na vida das pessoas e das organizações. </a:t>
            </a:r>
            <a:b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Hoje somos compostos por uma equipe de cerca de 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1800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colaboradores</a:t>
            </a: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, buscando atender com excelência mais de 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3000 clientes</a:t>
            </a: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. Além disto, temos uma forte 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presença internacional.</a:t>
            </a:r>
            <a:endParaRPr b="1"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 rot="10800000">
            <a:off x="688600" y="-63450"/>
            <a:ext cx="0" cy="12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4"/>
          <p:cNvCxnSpPr/>
          <p:nvPr/>
        </p:nvCxnSpPr>
        <p:spPr>
          <a:xfrm>
            <a:off x="4509050" y="1546450"/>
            <a:ext cx="118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324" y="4407100"/>
            <a:ext cx="1848350" cy="4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3277" y="192950"/>
            <a:ext cx="2774886" cy="37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/>
        </p:nvSpPr>
        <p:spPr>
          <a:xfrm>
            <a:off x="705850" y="1916400"/>
            <a:ext cx="66168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600">
                <a:solidFill>
                  <a:srgbClr val="6BCBF5"/>
                </a:solidFill>
                <a:latin typeface="Lato"/>
                <a:ea typeface="Lato"/>
                <a:cs typeface="Lato"/>
                <a:sym typeface="Lato"/>
              </a:rPr>
              <a:t>E QUANTO CUSTA</a:t>
            </a:r>
            <a:endParaRPr b="1" sz="3600">
              <a:solidFill>
                <a:srgbClr val="6BCBF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ESSA SOLUÇÃO?</a:t>
            </a:r>
            <a:endParaRPr sz="3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32"/>
          <p:cNvCxnSpPr/>
          <p:nvPr/>
        </p:nvCxnSpPr>
        <p:spPr>
          <a:xfrm>
            <a:off x="4372100" y="2938675"/>
            <a:ext cx="149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2"/>
          <p:cNvCxnSpPr/>
          <p:nvPr/>
        </p:nvCxnSpPr>
        <p:spPr>
          <a:xfrm>
            <a:off x="6658100" y="2938675"/>
            <a:ext cx="29058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83125" y="256338"/>
            <a:ext cx="10310250" cy="463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pic>
        <p:nvPicPr>
          <p:cNvPr id="275" name="Google Shape;27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34"/>
          <p:cNvCxnSpPr/>
          <p:nvPr/>
        </p:nvCxnSpPr>
        <p:spPr>
          <a:xfrm>
            <a:off x="4658900" y="2584450"/>
            <a:ext cx="4980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34"/>
          <p:cNvSpPr txBox="1"/>
          <p:nvPr/>
        </p:nvSpPr>
        <p:spPr>
          <a:xfrm>
            <a:off x="939800" y="1916400"/>
            <a:ext cx="66168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O QUE DÁ MAIS RESULTADO? </a:t>
            </a:r>
            <a:endParaRPr sz="2200">
              <a:solidFill>
                <a:srgbClr val="6BCBF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CARTILHA OU O RADAR?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025" y="2308941"/>
            <a:ext cx="2383318" cy="5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7658" y="2357231"/>
            <a:ext cx="2383317" cy="4919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5"/>
          <p:cNvCxnSpPr/>
          <p:nvPr/>
        </p:nvCxnSpPr>
        <p:spPr>
          <a:xfrm>
            <a:off x="4572000" y="2024550"/>
            <a:ext cx="0" cy="10944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00" y="475300"/>
            <a:ext cx="7488854" cy="378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191" y="1875573"/>
            <a:ext cx="1167418" cy="58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2783" y="2017769"/>
            <a:ext cx="1305722" cy="33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5397" y="1823443"/>
            <a:ext cx="607931" cy="69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0217" y="1924801"/>
            <a:ext cx="1305722" cy="51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41440" y="2897250"/>
            <a:ext cx="1328386" cy="33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95740" y="2852441"/>
            <a:ext cx="1487244" cy="42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10">
            <a:alphaModFix/>
          </a:blip>
          <a:srcRect b="2757" l="0" r="0" t="18668"/>
          <a:stretch/>
        </p:blipFill>
        <p:spPr>
          <a:xfrm>
            <a:off x="6423168" y="2710640"/>
            <a:ext cx="899821" cy="70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63903" y="3726159"/>
            <a:ext cx="1083486" cy="43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82359" y="3613018"/>
            <a:ext cx="1114006" cy="6561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5"/>
          <p:cNvCxnSpPr/>
          <p:nvPr/>
        </p:nvCxnSpPr>
        <p:spPr>
          <a:xfrm>
            <a:off x="3042758" y="1740752"/>
            <a:ext cx="0" cy="2649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5"/>
          <p:cNvCxnSpPr/>
          <p:nvPr/>
        </p:nvCxnSpPr>
        <p:spPr>
          <a:xfrm>
            <a:off x="6094830" y="1740752"/>
            <a:ext cx="0" cy="2649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5"/>
          <p:cNvCxnSpPr/>
          <p:nvPr/>
        </p:nvCxnSpPr>
        <p:spPr>
          <a:xfrm>
            <a:off x="1508992" y="2630162"/>
            <a:ext cx="6126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5"/>
          <p:cNvCxnSpPr/>
          <p:nvPr/>
        </p:nvCxnSpPr>
        <p:spPr>
          <a:xfrm>
            <a:off x="1508992" y="3484746"/>
            <a:ext cx="6126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5"/>
          <p:cNvCxnSpPr/>
          <p:nvPr/>
        </p:nvCxnSpPr>
        <p:spPr>
          <a:xfrm>
            <a:off x="4568794" y="1740752"/>
            <a:ext cx="0" cy="26499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5"/>
          <p:cNvSpPr txBox="1"/>
          <p:nvPr/>
        </p:nvSpPr>
        <p:spPr>
          <a:xfrm>
            <a:off x="657750" y="703900"/>
            <a:ext cx="7828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NÓS TEMOS </a:t>
            </a:r>
            <a:r>
              <a:rPr lang="pt-PT" sz="20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HISTÓRIAS</a:t>
            </a:r>
            <a:r>
              <a:rPr lang="pt-PT" sz="2000">
                <a:solidFill>
                  <a:srgbClr val="242935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pt-PT" sz="2000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PARA CONTAR.</a:t>
            </a:r>
            <a:endParaRPr sz="2000">
              <a:solidFill>
                <a:srgbClr val="363D5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15"/>
          <p:cNvCxnSpPr/>
          <p:nvPr/>
        </p:nvCxnSpPr>
        <p:spPr>
          <a:xfrm rot="10800000">
            <a:off x="2179950" y="-102000"/>
            <a:ext cx="0" cy="8499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Google Shape;89;p15"/>
          <p:cNvCxnSpPr/>
          <p:nvPr/>
        </p:nvCxnSpPr>
        <p:spPr>
          <a:xfrm>
            <a:off x="7161050" y="1024750"/>
            <a:ext cx="2084700" cy="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24700" y="4769725"/>
            <a:ext cx="11525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62200" y="2703942"/>
            <a:ext cx="819395" cy="7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5992875" y="1486375"/>
            <a:ext cx="3006300" cy="20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VOCÊ </a:t>
            </a:r>
            <a:r>
              <a:rPr lang="pt-PT" sz="2400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SABIA?</a:t>
            </a:r>
            <a:br>
              <a:rPr lang="pt-PT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/>
            </a:b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Uma prefeitura deixa de 	arrecadar em média 		</a:t>
            </a:r>
            <a:r>
              <a:rPr lang="pt-PT" sz="24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25%</a:t>
            </a: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do ISS.</a:t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7" name="Google Shape;97;p16"/>
          <p:cNvCxnSpPr/>
          <p:nvPr/>
        </p:nvCxnSpPr>
        <p:spPr>
          <a:xfrm rot="10800000">
            <a:off x="10174250" y="1309925"/>
            <a:ext cx="0" cy="399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6"/>
          <p:cNvCxnSpPr/>
          <p:nvPr/>
        </p:nvCxnSpPr>
        <p:spPr>
          <a:xfrm>
            <a:off x="8084250" y="1841925"/>
            <a:ext cx="1313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700" y="4769725"/>
            <a:ext cx="11525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435175" y="1348775"/>
            <a:ext cx="16944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406 Mi</a:t>
            </a:r>
            <a:endParaRPr b="1" sz="24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ISS Recuperável</a:t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100" y="3134800"/>
            <a:ext cx="5715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382550" y="2322400"/>
            <a:ext cx="16944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Média de ISS em potencial não coletado por município</a:t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35175" y="3134800"/>
            <a:ext cx="1694400" cy="1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Alto </a:t>
            </a:r>
            <a:r>
              <a:rPr lang="pt-PT" sz="1100">
                <a:solidFill>
                  <a:srgbClr val="363D50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≥</a:t>
            </a: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R$ 8 M</a:t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Mediano ~ R$ 2 M</a:t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Minímo </a:t>
            </a:r>
            <a:r>
              <a:rPr lang="pt-PT" sz="1100" u="sng">
                <a:solidFill>
                  <a:srgbClr val="363D50"/>
                </a:solidFill>
                <a:highlight>
                  <a:srgbClr val="F9F9F9"/>
                </a:highlight>
                <a:latin typeface="Lato"/>
                <a:ea typeface="Lato"/>
                <a:cs typeface="Lato"/>
                <a:sym typeface="Lato"/>
                <a:hlinkClick r:id="rId6"/>
              </a:rPr>
              <a:t>≤</a:t>
            </a:r>
            <a:r>
              <a:rPr lang="pt-PT" sz="1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R$ 500 Mil</a:t>
            </a:r>
            <a:endParaRPr sz="12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7">
            <a:alphaModFix/>
          </a:blip>
          <a:srcRect b="18737" l="1868" r="8292" t="11836"/>
          <a:stretch/>
        </p:blipFill>
        <p:spPr>
          <a:xfrm>
            <a:off x="3957400" y="3813275"/>
            <a:ext cx="2563299" cy="8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2266" y="97425"/>
            <a:ext cx="4342750" cy="348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325" y="2836597"/>
            <a:ext cx="1964400" cy="13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b="0" l="0" r="0" t="6129"/>
          <a:stretch/>
        </p:blipFill>
        <p:spPr>
          <a:xfrm>
            <a:off x="304800" y="743825"/>
            <a:ext cx="4747875" cy="3652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5495625" y="862750"/>
            <a:ext cx="27258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sz="2000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EM CAMPO GRANDE</a:t>
            </a:r>
            <a:r>
              <a:rPr lang="pt-PT" sz="2400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3" name="Google Shape;113;p17"/>
          <p:cNvCxnSpPr/>
          <p:nvPr/>
        </p:nvCxnSpPr>
        <p:spPr>
          <a:xfrm rot="10800000">
            <a:off x="6013975" y="-233200"/>
            <a:ext cx="0" cy="10947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5052675" y="1314500"/>
            <a:ext cx="36117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o potencial 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adicional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de arrecadação de ISS em </a:t>
            </a:r>
            <a:r>
              <a:rPr b="1"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5 anos</a:t>
            </a:r>
            <a:r>
              <a:rPr lang="pt-PT" sz="16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seria de </a:t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355525" y="1962150"/>
            <a:ext cx="32355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R$337 MILHÕES</a:t>
            </a:r>
            <a:r>
              <a:rPr b="1" lang="pt-PT" sz="3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1" sz="3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6" name="Google Shape;116;p17"/>
          <p:cNvCxnSpPr/>
          <p:nvPr/>
        </p:nvCxnSpPr>
        <p:spPr>
          <a:xfrm>
            <a:off x="7353300" y="4442975"/>
            <a:ext cx="1943100" cy="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7" name="Google Shape;11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4700" y="4769725"/>
            <a:ext cx="115252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016000" y="2373600"/>
            <a:ext cx="6616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DESAFIOS DA PREFEITURA</a:t>
            </a:r>
            <a:r>
              <a:rPr lang="pt-PT" sz="22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PT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 </a:t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ARRECADAR O VALOR TOTAL DO ISS.</a:t>
            </a:r>
            <a:endParaRPr/>
          </a:p>
        </p:txBody>
      </p:sp>
      <p:cxnSp>
        <p:nvCxnSpPr>
          <p:cNvPr id="125" name="Google Shape;125;p18"/>
          <p:cNvCxnSpPr/>
          <p:nvPr/>
        </p:nvCxnSpPr>
        <p:spPr>
          <a:xfrm>
            <a:off x="6096000" y="3041650"/>
            <a:ext cx="3238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539950" y="800575"/>
            <a:ext cx="5175000" cy="12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DESAFIOS DA PREFEITURA</a:t>
            </a:r>
            <a:r>
              <a:rPr lang="pt-PT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PARA ARRECADAR O VALOR TOTAL DO ISS</a:t>
            </a:r>
            <a:endParaRPr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pt-PT" sz="2400">
                <a:solidFill>
                  <a:srgbClr val="6BCBF5"/>
                </a:solidFill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 sz="2400"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endParaRPr sz="2400">
              <a:solidFill>
                <a:srgbClr val="363D50"/>
              </a:solidFill>
              <a:highlight>
                <a:srgbClr val="363D50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>
            <a:off x="3711425" y="1089250"/>
            <a:ext cx="3146700" cy="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-558800" y="3987800"/>
            <a:ext cx="6312000" cy="0"/>
          </a:xfrm>
          <a:prstGeom prst="straightConnector1">
            <a:avLst/>
          </a:prstGeom>
          <a:noFill/>
          <a:ln cap="flat" cmpd="sng" w="19050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19"/>
          <p:cNvSpPr txBox="1"/>
          <p:nvPr/>
        </p:nvSpPr>
        <p:spPr>
          <a:xfrm>
            <a:off x="342900" y="4089400"/>
            <a:ext cx="1790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ANÁLISE DE DIVERSAS</a:t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FONTES DE INFORMAÇÃO</a:t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247900" y="4089400"/>
            <a:ext cx="1790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ACOMPANHAMENTO DAS</a:t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DECLARAÇÕES ANTERIORES</a:t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3924300" y="4089400"/>
            <a:ext cx="1790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ESCASSEZ DE FISCAIS</a:t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6" name="Google Shape;136;p19"/>
          <p:cNvCxnSpPr/>
          <p:nvPr/>
        </p:nvCxnSpPr>
        <p:spPr>
          <a:xfrm>
            <a:off x="1238250" y="3571652"/>
            <a:ext cx="0" cy="416100"/>
          </a:xfrm>
          <a:prstGeom prst="straightConnector1">
            <a:avLst/>
          </a:prstGeom>
          <a:noFill/>
          <a:ln cap="flat" cmpd="sng" w="19050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9"/>
          <p:cNvCxnSpPr/>
          <p:nvPr/>
        </p:nvCxnSpPr>
        <p:spPr>
          <a:xfrm>
            <a:off x="3137175" y="3571652"/>
            <a:ext cx="0" cy="416100"/>
          </a:xfrm>
          <a:prstGeom prst="straightConnector1">
            <a:avLst/>
          </a:prstGeom>
          <a:noFill/>
          <a:ln cap="flat" cmpd="sng" w="19050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9"/>
          <p:cNvCxnSpPr/>
          <p:nvPr/>
        </p:nvCxnSpPr>
        <p:spPr>
          <a:xfrm>
            <a:off x="4811562" y="3571652"/>
            <a:ext cx="0" cy="416100"/>
          </a:xfrm>
          <a:prstGeom prst="straightConnector1">
            <a:avLst/>
          </a:prstGeom>
          <a:noFill/>
          <a:ln cap="flat" cmpd="sng" w="19050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2363" y="2340763"/>
            <a:ext cx="1389626" cy="132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1225" y="2535979"/>
            <a:ext cx="934051" cy="9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5375" y="2535975"/>
            <a:ext cx="934049" cy="9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363150" y="505950"/>
            <a:ext cx="8417700" cy="4131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935"/>
              </a:solidFill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00" y="4769726"/>
            <a:ext cx="1107534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0"/>
          <p:cNvCxnSpPr/>
          <p:nvPr/>
        </p:nvCxnSpPr>
        <p:spPr>
          <a:xfrm>
            <a:off x="5738375" y="2584450"/>
            <a:ext cx="3900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0"/>
          <p:cNvSpPr txBox="1"/>
          <p:nvPr/>
        </p:nvSpPr>
        <p:spPr>
          <a:xfrm>
            <a:off x="1016000" y="2221200"/>
            <a:ext cx="66168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QUAL É O CAMINHO DAS PEDRAS?</a:t>
            </a:r>
            <a:endParaRPr sz="2200">
              <a:solidFill>
                <a:srgbClr val="6BCBF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700" y="4769725"/>
            <a:ext cx="115252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539950" y="800575"/>
            <a:ext cx="5699700" cy="12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QUAL É O CAMINHO DAS PEDRAS PARA</a:t>
            </a:r>
            <a:endParaRPr>
              <a:solidFill>
                <a:srgbClr val="363D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solidFill>
                  <a:srgbClr val="6BCBF5"/>
                </a:solidFill>
                <a:latin typeface="Lato Black"/>
                <a:ea typeface="Lato Black"/>
                <a:cs typeface="Lato Black"/>
                <a:sym typeface="Lato Black"/>
              </a:rPr>
              <a:t>AUMENTAR A MINHA ARRECADAÇÃO?</a:t>
            </a:r>
            <a:endParaRPr>
              <a:solidFill>
                <a:srgbClr val="6BCBF5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lang="pt-PT" sz="2400">
                <a:solidFill>
                  <a:srgbClr val="6BCBF5"/>
                </a:solidFill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br>
              <a:rPr lang="pt-PT" sz="2400">
                <a:highlight>
                  <a:srgbClr val="363D50"/>
                </a:highlight>
                <a:latin typeface="Lato Black"/>
                <a:ea typeface="Lato Black"/>
                <a:cs typeface="Lato Black"/>
                <a:sym typeface="Lato Black"/>
              </a:rPr>
            </a:br>
            <a:endParaRPr sz="2400">
              <a:solidFill>
                <a:srgbClr val="363D50"/>
              </a:solidFill>
              <a:highlight>
                <a:srgbClr val="363D50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57" name="Google Shape;157;p21"/>
          <p:cNvCxnSpPr/>
          <p:nvPr/>
        </p:nvCxnSpPr>
        <p:spPr>
          <a:xfrm>
            <a:off x="5008900" y="1075175"/>
            <a:ext cx="4811400" cy="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685800" y="-139325"/>
            <a:ext cx="0" cy="939900"/>
          </a:xfrm>
          <a:prstGeom prst="straightConnector1">
            <a:avLst/>
          </a:prstGeom>
          <a:noFill/>
          <a:ln cap="flat" cmpd="sng" w="9525">
            <a:solidFill>
              <a:srgbClr val="363D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0028" y="1453275"/>
            <a:ext cx="4602749" cy="346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5000300" y="2717750"/>
            <a:ext cx="20415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rgbClr val="363D50"/>
                </a:solidFill>
                <a:latin typeface="Lato"/>
                <a:ea typeface="Lato"/>
                <a:cs typeface="Lato"/>
                <a:sym typeface="Lato"/>
              </a:rPr>
              <a:t>DADOS DO </a:t>
            </a:r>
            <a:r>
              <a:rPr lang="pt-PT" sz="2400">
                <a:solidFill>
                  <a:srgbClr val="363D50"/>
                </a:solidFill>
                <a:latin typeface="Lato Black"/>
                <a:ea typeface="Lato Black"/>
                <a:cs typeface="Lato Black"/>
                <a:sym typeface="Lato Black"/>
              </a:rPr>
              <a:t>MUNICÍPIO</a:t>
            </a:r>
            <a:endParaRPr sz="2400">
              <a:solidFill>
                <a:srgbClr val="363D5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